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8" r:id="rId4"/>
    <p:sldId id="259" r:id="rId5"/>
    <p:sldId id="260" r:id="rId6"/>
    <p:sldId id="261" r:id="rId7"/>
    <p:sldId id="267" r:id="rId8"/>
    <p:sldId id="263" r:id="rId9"/>
    <p:sldId id="262" r:id="rId10"/>
    <p:sldId id="264" r:id="rId11"/>
    <p:sldId id="268" r:id="rId12"/>
    <p:sldId id="265" r:id="rId13"/>
  </p:sldIdLst>
  <p:sldSz cx="14630400" cy="8229600"/>
  <p:notesSz cx="8229600" cy="14630400"/>
  <p:embeddedFontLst>
    <p:embeddedFont>
      <p:font typeface="Alexandria" panose="020B0604020202020204" charset="-78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8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11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DAE9F-92A9-9B62-8197-06751A18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1FD45-04A6-D262-629E-7A85E699D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82004-3B60-C1AD-C8B6-6AC13035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EABC5-C3F1-601F-0E59-12103349B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5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D80C4-FC41-EAC4-C6DF-4FD16E6E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30995-3CAF-D76F-5A9A-F83D6F462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6D246-605F-66A4-71C7-EE23D4AA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7B0A5-E45A-50AF-2E4F-FB8E5EC45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6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17EF2-8113-4D17-A3DC-4DB63D336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D0D26-1D30-CED6-70BE-B617F1BF8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04D05-06A4-D401-3717-7805A8038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158E6-FB7D-09C7-165A-22F76FDC89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E485-7CD7-6205-A92A-203F354A4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ni Kheti Expert">
            <a:extLst>
              <a:ext uri="{FF2B5EF4-FFF2-40B4-BE49-F238E27FC236}">
                <a16:creationId xmlns:a16="http://schemas.microsoft.com/office/drawing/2014/main" id="{CD59B82D-F46A-F7B9-1222-D1ECC61F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F82A38-008B-22D8-B66B-E55FB30AB2B3}"/>
              </a:ext>
            </a:extLst>
          </p:cNvPr>
          <p:cNvSpPr/>
          <p:nvPr/>
        </p:nvSpPr>
        <p:spPr>
          <a:xfrm>
            <a:off x="498764" y="1451414"/>
            <a:ext cx="138366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PREDICTING WEATHER WITH BAYES' THEOREM</a:t>
            </a:r>
            <a:endParaRPr lang="en-US" sz="5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0136C-49FC-B319-26EC-1D9B8C0B7197}"/>
              </a:ext>
            </a:extLst>
          </p:cNvPr>
          <p:cNvSpPr txBox="1"/>
          <p:nvPr/>
        </p:nvSpPr>
        <p:spPr>
          <a:xfrm>
            <a:off x="10489474" y="6557554"/>
            <a:ext cx="495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I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INDU SREE-22H51A0402</a:t>
            </a:r>
          </a:p>
          <a:p>
            <a:r>
              <a:rPr lang="en-I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CHARITH- 22H51A0404</a:t>
            </a:r>
          </a:p>
          <a:p>
            <a:r>
              <a:rPr lang="en-IN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NIKHIL – 22H51A0405</a:t>
            </a:r>
          </a:p>
        </p:txBody>
      </p:sp>
    </p:spTree>
    <p:extLst>
      <p:ext uri="{BB962C8B-B14F-4D97-AF65-F5344CB8AC3E}">
        <p14:creationId xmlns:p14="http://schemas.microsoft.com/office/powerpoint/2010/main" val="428948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4123"/>
            <a:ext cx="7253168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Advantages and Limitations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1" y="4023717"/>
            <a:ext cx="7462718" cy="74627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60050" y="5555933"/>
            <a:ext cx="352187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1" y="4023717"/>
            <a:ext cx="7462718" cy="74627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117806" y="5555933"/>
            <a:ext cx="352187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50" dirty="0"/>
          </a:p>
        </p:txBody>
      </p:sp>
      <p:sp>
        <p:nvSpPr>
          <p:cNvPr id="7" name="Text 3"/>
          <p:cNvSpPr/>
          <p:nvPr/>
        </p:nvSpPr>
        <p:spPr>
          <a:xfrm>
            <a:off x="2659261" y="2007632"/>
            <a:ext cx="260901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32034" y="2458760"/>
            <a:ext cx="586347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Integrates prior knowledge with new evidence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32034" y="2865596"/>
            <a:ext cx="586347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Continuously updates predictions as new data arrives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32034" y="3272433"/>
            <a:ext cx="586347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probabilistic instead of deterministic forecasts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9362003" y="1673781"/>
            <a:ext cx="260901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Limitations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471648" y="2124908"/>
            <a:ext cx="638984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Relies on accurate and representative prior probabilities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471648" y="2531745"/>
            <a:ext cx="638984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Sensitive to poor quality or incomplete data inputs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471648" y="2938582"/>
            <a:ext cx="638984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assumptions can oversimplify complex weather systems</a:t>
            </a:r>
            <a:endParaRPr lang="en-US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9180E9-C7A7-2224-CDCC-8BDD39F72BB7}"/>
              </a:ext>
            </a:extLst>
          </p:cNvPr>
          <p:cNvSpPr/>
          <p:nvPr/>
        </p:nvSpPr>
        <p:spPr>
          <a:xfrm>
            <a:off x="12659096" y="7460099"/>
            <a:ext cx="1971304" cy="769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AFFD6-3216-6272-8FCC-A4D3000B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eather or Climate ... What's the Difference?">
            <a:extLst>
              <a:ext uri="{FF2B5EF4-FFF2-40B4-BE49-F238E27FC236}">
                <a16:creationId xmlns:a16="http://schemas.microsoft.com/office/drawing/2014/main" id="{A2BD7E87-FF9A-BDC6-1553-792E8A8B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29EB1F0-DA62-0D7E-1595-B0E519622217}"/>
              </a:ext>
            </a:extLst>
          </p:cNvPr>
          <p:cNvSpPr/>
          <p:nvPr/>
        </p:nvSpPr>
        <p:spPr>
          <a:xfrm>
            <a:off x="793790" y="7295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CONCLUSION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EF676A4-9268-5404-9ABB-BB879A07CC21}"/>
              </a:ext>
            </a:extLst>
          </p:cNvPr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Summary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7BC35A5-2C8F-75CD-EC15-9FFBF9B2D4FD}"/>
              </a:ext>
            </a:extLst>
          </p:cNvPr>
          <p:cNvSpPr/>
          <p:nvPr/>
        </p:nvSpPr>
        <p:spPr>
          <a:xfrm>
            <a:off x="793790" y="39319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Bayes' Theorem offers a sophisticated statistical framework that enhances weather prediction by combining long-term data with real-time measurements.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BA9679A-CFBE-1490-A11B-0B2EC0343EAC}"/>
              </a:ext>
            </a:extLst>
          </p:cNvPr>
          <p:cNvSpPr/>
          <p:nvPr/>
        </p:nvSpPr>
        <p:spPr>
          <a:xfrm>
            <a:off x="793790" y="59239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This method provides probabilistic insights that complement traditional forecasting techniques.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C5160C6-17CB-FA24-DA4A-63660C85BAFD}"/>
              </a:ext>
            </a:extLst>
          </p:cNvPr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Future Outlook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94DF622-1DAD-77E1-8AFB-46C354256418}"/>
              </a:ext>
            </a:extLst>
          </p:cNvPr>
          <p:cNvSpPr/>
          <p:nvPr/>
        </p:nvSpPr>
        <p:spPr>
          <a:xfrm>
            <a:off x="7599521" y="39319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Integrating more diverse data sources like satellite imagery and IoT sensors promises finer, localized forecasts.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4555A17-6D72-9134-B59E-0EAC002FF962}"/>
              </a:ext>
            </a:extLst>
          </p:cNvPr>
          <p:cNvSpPr/>
          <p:nvPr/>
        </p:nvSpPr>
        <p:spPr>
          <a:xfrm>
            <a:off x="7599521" y="55876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Such advancements will improve early warnings and decision-making for weather-dependent activities.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1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eather or Climate ... What's the Difference?">
            <a:extLst>
              <a:ext uri="{FF2B5EF4-FFF2-40B4-BE49-F238E27FC236}">
                <a16:creationId xmlns:a16="http://schemas.microsoft.com/office/drawing/2014/main" id="{37BA4086-55B6-EAA2-5FCB-E8F7EF1A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"/>
                    </a14:imgEffect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3252651" y="66862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3800" b="1" dirty="0">
                <a:solidFill>
                  <a:schemeClr val="bg1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THANK YOU</a:t>
            </a:r>
            <a:endParaRPr lang="en-US" sz="13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K scientists to improve forecasting of extreme weather events – UKRI">
            <a:extLst>
              <a:ext uri="{FF2B5EF4-FFF2-40B4-BE49-F238E27FC236}">
                <a16:creationId xmlns:a16="http://schemas.microsoft.com/office/drawing/2014/main" id="{5E1D2930-C39F-F84F-1CB5-C517A5DC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3000"/>
                    </a14:imgEffect>
                    <a14:imgEffect>
                      <a14:brightnessContrast bright="-12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368135" y="840634"/>
            <a:ext cx="1444039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PREDICTING WEATHER WITH BAYES' THEOREM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8764" y="2384599"/>
            <a:ext cx="1334972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Weather forecasting has evolved significantly with the incorporation of probabilistic methods. </a:t>
            </a:r>
          </a:p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One powerful tool for improving prediction accuracy is Bayes' Theorem, which combines prior knowledge and observed data to refine estimates. </a:t>
            </a:r>
          </a:p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This presentation explores how Bayes' Theorem can be applied to forecasting weather conditions such as rain, snow, or sunshine, helping meteorologists make better-informed decisions.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509008"/>
            <a:ext cx="5486400" cy="59952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05658" y="404487"/>
            <a:ext cx="12478753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5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INTRODUCTION TO BAYES' THEOREM</a:t>
            </a:r>
            <a:endParaRPr lang="en-US"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5333" y="2435543"/>
            <a:ext cx="3708797" cy="2294453"/>
          </a:xfrm>
          <a:prstGeom prst="roundRect">
            <a:avLst>
              <a:gd name="adj" fmla="val 39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694" y="2658904"/>
            <a:ext cx="310265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Conditional Probability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8694" y="3125510"/>
            <a:ext cx="3262074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Represents the probability of an event A happening given that another event B has occurred, noted as P(A|B).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871" y="2435543"/>
            <a:ext cx="3708797" cy="2294453"/>
          </a:xfrm>
          <a:prstGeom prst="roundRect">
            <a:avLst>
              <a:gd name="adj" fmla="val 395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3232" y="2658904"/>
            <a:ext cx="3262074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Bayes’ Theorem Formula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903232" y="3462695"/>
            <a:ext cx="326207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P(A|B) = [P(B|A) × P(A)] / P(B)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333" y="4945737"/>
            <a:ext cx="7633335" cy="2520910"/>
          </a:xfrm>
          <a:prstGeom prst="roundRect">
            <a:avLst>
              <a:gd name="adj" fmla="val 359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8694" y="5169098"/>
            <a:ext cx="327802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Probability Components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8694" y="5635704"/>
            <a:ext cx="718661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P(A|B)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Posterior probability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78694" y="6056471"/>
            <a:ext cx="718661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P(B|A)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Likelihood of evidence given event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78694" y="6477238"/>
            <a:ext cx="718661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P(A)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Prior probability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78694" y="6898005"/>
            <a:ext cx="718661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P(B)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Evidence or total probability of B</a:t>
            </a:r>
            <a:endParaRPr lang="en-US" sz="16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7FDC44-742A-E4BD-D805-08191B997560}"/>
              </a:ext>
            </a:extLst>
          </p:cNvPr>
          <p:cNvSpPr/>
          <p:nvPr/>
        </p:nvSpPr>
        <p:spPr>
          <a:xfrm>
            <a:off x="12659096" y="7722973"/>
            <a:ext cx="1971304" cy="5066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228" y="768388"/>
            <a:ext cx="10188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WEATHER PREDICTION: DEFINING EVENTS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0794" y="2810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Event 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20794" y="3391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This refers to the specific weather condition we aim to predict, such as rain, snow, or sunshine on a given day.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45285" y="2736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Event B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45285" y="3317272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These are measurable atmospheric variables, like humidity, temperature, and air pressure, crucial in influencing weather outcomes.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378698" y="2674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Goal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78698" y="325548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To determine the probability of rain given observed high humidity: P(Rain | High Humidity), enhancing the forecast reliability using Bayes' Theorem.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DB1B24-61E3-F0D1-ACE5-7BE45F46BA55}"/>
              </a:ext>
            </a:extLst>
          </p:cNvPr>
          <p:cNvSpPr/>
          <p:nvPr/>
        </p:nvSpPr>
        <p:spPr>
          <a:xfrm>
            <a:off x="12659096" y="7460099"/>
            <a:ext cx="1971304" cy="7695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1+ Thousand Different Weather Conditions Royalty-Free Images ...">
            <a:extLst>
              <a:ext uri="{FF2B5EF4-FFF2-40B4-BE49-F238E27FC236}">
                <a16:creationId xmlns:a16="http://schemas.microsoft.com/office/drawing/2014/main" id="{462C6B03-A99E-C2F2-D2C3-04F4BCFE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29" y="5097899"/>
            <a:ext cx="393884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ach Kids About Different Types of Weather">
            <a:extLst>
              <a:ext uri="{FF2B5EF4-FFF2-40B4-BE49-F238E27FC236}">
                <a16:creationId xmlns:a16="http://schemas.microsoft.com/office/drawing/2014/main" id="{C00003A9-A069-6B7B-17CD-BFDA9758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38" y="5097898"/>
            <a:ext cx="3892378" cy="23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cture 2 - CSCI S-80">
            <a:extLst>
              <a:ext uri="{FF2B5EF4-FFF2-40B4-BE49-F238E27FC236}">
                <a16:creationId xmlns:a16="http://schemas.microsoft.com/office/drawing/2014/main" id="{8F2FD6E7-D6EE-3EC1-984C-55270862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64" y="5097898"/>
            <a:ext cx="4171950" cy="244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E18D1277-57D0-04B5-7D04-4AC17D1509A2}"/>
              </a:ext>
            </a:extLst>
          </p:cNvPr>
          <p:cNvSpPr/>
          <p:nvPr/>
        </p:nvSpPr>
        <p:spPr>
          <a:xfrm>
            <a:off x="9397542" y="6042457"/>
            <a:ext cx="518984" cy="25949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4F4E9605-66B7-BF4E-5C36-4D38EB9B26C0}"/>
              </a:ext>
            </a:extLst>
          </p:cNvPr>
          <p:cNvSpPr/>
          <p:nvPr/>
        </p:nvSpPr>
        <p:spPr>
          <a:xfrm>
            <a:off x="4598910" y="6042457"/>
            <a:ext cx="430290" cy="42012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42,200+ Different Weather Conditions Stock Photos, Pictures &amp; Royalty-Free  Images - iStock">
            <a:extLst>
              <a:ext uri="{FF2B5EF4-FFF2-40B4-BE49-F238E27FC236}">
                <a16:creationId xmlns:a16="http://schemas.microsoft.com/office/drawing/2014/main" id="{32F1C61E-EAC3-40EA-2BEB-E5001A5B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-34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741406" y="636316"/>
            <a:ext cx="14123773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chemeClr val="bg1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PRIOR PROBABILITY: HISTORICAL WEATHER DATA</a:t>
            </a:r>
            <a:endParaRPr lang="en-US" sz="43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12441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838722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Baseline Probability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838722" y="3081338"/>
            <a:ext cx="2951798" cy="2502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Derived from long-term observation; for example, if historically it rains 30 days each year out of 365, the prior probability P(Rain) equals approximately 0.082.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014000" y="2598063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40281" y="25980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Significance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740281" y="3081338"/>
            <a:ext cx="295179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prior probabilities form the foundational baseline for Bayesian weather forecasts, grounding predictions in known climatic trends.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12441" y="605897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38722" y="605897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Sources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838722" y="6542246"/>
            <a:ext cx="6853237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meteorology uses decades of accumulated weather records to establish these priors accurately for various locations and seasons.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28,300+ Sunny Weather Stock Photos, Pictures &amp; Royalty-Free Images -  iStock | Sunny weather uk, Sunny weather ireland, Sunny weather forecast">
            <a:extLst>
              <a:ext uri="{FF2B5EF4-FFF2-40B4-BE49-F238E27FC236}">
                <a16:creationId xmlns:a16="http://schemas.microsoft.com/office/drawing/2014/main" id="{9AC6F9B6-4677-34D4-515C-3BCBD1B8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82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42C6B-DE6C-1105-8547-33DA02D2C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320" y="592182"/>
            <a:ext cx="7877175" cy="746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50C11-71F2-02D6-527E-005D97431C9C}"/>
              </a:ext>
            </a:extLst>
          </p:cNvPr>
          <p:cNvSpPr txBox="1"/>
          <p:nvPr/>
        </p:nvSpPr>
        <p:spPr>
          <a:xfrm>
            <a:off x="596900" y="800100"/>
            <a:ext cx="542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4C15E1B-BED3-5FB5-D17A-99A6B8747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" y="1682214"/>
            <a:ext cx="607822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process begins with the collection of raw data from the dataset, followed by pre-processing and filtering to clean and organize the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Step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After preparing the data, it is classified using the Naïve Bayes algorithm, which is a probabilistic classifier.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Finally, the performance of the classification model is analyzed by assessing relevant performance parameters.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E5725-C3FA-DB03-5EC6-9B6AEACB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28,300+ Sunny Weather Stock Photos, Pictures &amp; Royalty-Free Images -  iStock | Sunny weather uk, Sunny weather ireland, Sunny weather forecast">
            <a:extLst>
              <a:ext uri="{FF2B5EF4-FFF2-40B4-BE49-F238E27FC236}">
                <a16:creationId xmlns:a16="http://schemas.microsoft.com/office/drawing/2014/main" id="{E07916B1-0ACF-F9A8-A7FD-A7EA918EF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82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211AF-4BCC-9D02-6385-8E3EAB966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1929303"/>
            <a:ext cx="6714309" cy="465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1890C-B6A7-1DA2-EF6B-3FCF9EEA2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233" y="1929304"/>
            <a:ext cx="542194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8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4B7166-31F3-3FAF-6E06-38DEA1AD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DC4B27-A1B1-0709-BEAD-A6B09780B570}"/>
              </a:ext>
            </a:extLst>
          </p:cNvPr>
          <p:cNvSpPr/>
          <p:nvPr/>
        </p:nvSpPr>
        <p:spPr>
          <a:xfrm>
            <a:off x="12659096" y="7722973"/>
            <a:ext cx="1971304" cy="5066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66DC4-8CFD-E536-22F0-03E5FBF0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545</Words>
  <Application>Microsoft Office PowerPoint</Application>
  <PresentationFormat>Custom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Nobile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KANIKI SRINIVAS</cp:lastModifiedBy>
  <cp:revision>3</cp:revision>
  <dcterms:created xsi:type="dcterms:W3CDTF">2025-04-26T09:41:48Z</dcterms:created>
  <dcterms:modified xsi:type="dcterms:W3CDTF">2025-04-26T15:04:00Z</dcterms:modified>
</cp:coreProperties>
</file>